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Comfortaa Light"/>
      <p:regular r:id="rId14"/>
      <p:bold r:id="rId15"/>
    </p:embeddedFont>
    <p:embeddedFont>
      <p:font typeface="Comfortaa Medium"/>
      <p:regular r:id="rId16"/>
      <p:bold r:id="rId17"/>
    </p:embeddedFont>
    <p:embeddedFont>
      <p:font typeface="Comfortaa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mfortaaLight-bold.fntdata"/><Relationship Id="rId14" Type="http://schemas.openxmlformats.org/officeDocument/2006/relationships/font" Target="fonts/ComfortaaLight-regular.fntdata"/><Relationship Id="rId17" Type="http://schemas.openxmlformats.org/officeDocument/2006/relationships/font" Target="fonts/ComfortaaMedium-bold.fntdata"/><Relationship Id="rId16" Type="http://schemas.openxmlformats.org/officeDocument/2006/relationships/font" Target="fonts/ComfortaaMedium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Comfortaa-bold.fntdata"/><Relationship Id="rId6" Type="http://schemas.openxmlformats.org/officeDocument/2006/relationships/slide" Target="slides/slide1.xml"/><Relationship Id="rId18" Type="http://schemas.openxmlformats.org/officeDocument/2006/relationships/font" Target="fonts/Comforta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gif>
</file>

<file path=ppt/media/image11.gif>
</file>

<file path=ppt/media/image2.gif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6aedf31d4f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6aedf31d4f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6aedf31d4f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6aedf31d4f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6d828325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6d828325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d8283252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6d8283252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6aedf31d4f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6aedf31d4f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Played with computers.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Broadcast Engineer for 18 years.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Coding Bootcamp for 3 months.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Make Stuff - websites, apps, the diabetes calculator.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Interview and a technical test.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Some people go to uni and study CompSci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aedf31d4f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6aedf31d4f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you need: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 love of problem solving. </a:t>
            </a:r>
            <a:r>
              <a:rPr lang="en">
                <a:solidFill>
                  <a:schemeClr val="dk1"/>
                </a:solidFill>
              </a:rPr>
              <a:t>Attention to detail and patterns will help.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Willingness to read and learn, forever. Technology changes so fast, but take it as an opportunity to play with new toys when work will pay for it.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Teamwork. The only job I could think of that doesn’t require teamwork is a writer or an artist.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Communication. Explain complex things in a simple way; don’t treat people like fools even if you are the cleverest person in the room.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you don’t need: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 degree, unless you plan on building a physics engine or to work in the sciences. Universities are also a fantastic way to find out more about a subject you love, I would love to go and study a Computer Science degree because I’m curious but not because I need it to do my </a:t>
            </a:r>
            <a:r>
              <a:rPr lang="en"/>
              <a:t>job</a:t>
            </a:r>
            <a:r>
              <a:rPr lang="en"/>
              <a:t>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To know everything. No one knows everything.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Neurotypical - there are so many different ways to learn and to code, every one of us does it differently. The best programmer I know, she has ADHD, but she is able to think like lightning when it came to writing code.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An office. You can work from home. I get to spend more time with the people I love after travelling all over the </a:t>
            </a:r>
            <a:r>
              <a:rPr lang="en"/>
              <a:t>country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6aedf31d4f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6aedf31d4f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Relationship Id="rId4" Type="http://schemas.openxmlformats.org/officeDocument/2006/relationships/image" Target="../media/image5.jpg"/><Relationship Id="rId5" Type="http://schemas.openxmlformats.org/officeDocument/2006/relationships/image" Target="../media/image10.gif"/><Relationship Id="rId6" Type="http://schemas.openxmlformats.org/officeDocument/2006/relationships/image" Target="../media/image11.gif"/><Relationship Id="rId7" Type="http://schemas.openxmlformats.org/officeDocument/2006/relationships/image" Target="../media/image8.jpg"/><Relationship Id="rId8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686600"/>
            <a:ext cx="8520600" cy="1770300"/>
          </a:xfrm>
          <a:prstGeom prst="rect">
            <a:avLst/>
          </a:prstGeom>
          <a:solidFill>
            <a:srgbClr val="FF0000"/>
          </a:solidFill>
          <a:ln cap="flat" cmpd="sng" w="3810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I am a Software Engineer.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5" name="Google Shape;55;p13"/>
          <p:cNvSpPr txBox="1"/>
          <p:nvPr/>
        </p:nvSpPr>
        <p:spPr>
          <a:xfrm rot="-695732">
            <a:off x="1022894" y="1352337"/>
            <a:ext cx="1026857" cy="4618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Coder</a:t>
            </a:r>
            <a:endParaRPr sz="1800">
              <a:solidFill>
                <a:schemeClr val="lt2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56" name="Google Shape;56;p13"/>
          <p:cNvSpPr txBox="1"/>
          <p:nvPr/>
        </p:nvSpPr>
        <p:spPr>
          <a:xfrm rot="-1003144">
            <a:off x="6409231" y="3283397"/>
            <a:ext cx="1577799" cy="738685"/>
          </a:xfrm>
          <a:prstGeom prst="rect">
            <a:avLst/>
          </a:prstGeom>
          <a:solidFill>
            <a:srgbClr val="9900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Problem Solver!</a:t>
            </a:r>
            <a:endParaRPr b="1" sz="1800">
              <a:solidFill>
                <a:schemeClr val="lt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7" name="Google Shape;57;p13"/>
          <p:cNvSpPr txBox="1"/>
          <p:nvPr/>
        </p:nvSpPr>
        <p:spPr>
          <a:xfrm rot="1104267">
            <a:off x="896221" y="3345735"/>
            <a:ext cx="1603939" cy="461629"/>
          </a:xfrm>
          <a:prstGeom prst="rect">
            <a:avLst/>
          </a:prstGeom>
          <a:solidFill>
            <a:srgbClr val="38761D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Developer</a:t>
            </a:r>
            <a:endParaRPr sz="1800">
              <a:solidFill>
                <a:schemeClr val="lt2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58" name="Google Shape;58;p13"/>
          <p:cNvSpPr txBox="1"/>
          <p:nvPr/>
        </p:nvSpPr>
        <p:spPr>
          <a:xfrm rot="807507">
            <a:off x="6131541" y="1318268"/>
            <a:ext cx="1883215" cy="461764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Programmer</a:t>
            </a:r>
            <a:endParaRPr sz="1800">
              <a:solidFill>
                <a:schemeClr val="lt2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What do I do everyday?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Meme guy | Public domain vectors" id="64" name="Google Shape;64;p14"/>
          <p:cNvPicPr preferRelativeResize="0"/>
          <p:nvPr/>
        </p:nvPicPr>
        <p:blipFill rotWithShape="1">
          <a:blip r:embed="rId3">
            <a:alphaModFix/>
          </a:blip>
          <a:srcRect b="0" l="13502" r="0" t="0"/>
          <a:stretch/>
        </p:blipFill>
        <p:spPr>
          <a:xfrm>
            <a:off x="2512350" y="1517525"/>
            <a:ext cx="4119300" cy="2752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5" name="Google Shape;65;p14"/>
          <p:cNvSpPr/>
          <p:nvPr/>
        </p:nvSpPr>
        <p:spPr>
          <a:xfrm>
            <a:off x="1061750" y="2656600"/>
            <a:ext cx="1064700" cy="6636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Read Code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3710575" y="1099225"/>
            <a:ext cx="1277700" cy="6636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Read More Code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4075850" y="4069425"/>
            <a:ext cx="1064700" cy="6636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Test</a:t>
            </a: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Code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6768500" y="3132150"/>
            <a:ext cx="1644300" cy="6636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Paired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Programming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5441425" y="1099225"/>
            <a:ext cx="1262700" cy="6636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Write New</a:t>
            </a: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Code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1917450" y="931065"/>
            <a:ext cx="1064700" cy="10044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Fix Old / Broken Code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71" name="Google Shape;71;p14"/>
          <p:cNvGrpSpPr/>
          <p:nvPr/>
        </p:nvGrpSpPr>
        <p:grpSpPr>
          <a:xfrm>
            <a:off x="7057796" y="1686619"/>
            <a:ext cx="1262744" cy="806481"/>
            <a:chOff x="6958350" y="2109794"/>
            <a:chExt cx="1262744" cy="806481"/>
          </a:xfrm>
        </p:grpSpPr>
        <p:sp>
          <p:nvSpPr>
            <p:cNvPr id="72" name="Google Shape;72;p14"/>
            <p:cNvSpPr/>
            <p:nvPr/>
          </p:nvSpPr>
          <p:spPr>
            <a:xfrm>
              <a:off x="6958350" y="2252675"/>
              <a:ext cx="1064700" cy="663600"/>
            </a:xfrm>
            <a:prstGeom prst="roundRect">
              <a:avLst>
                <a:gd fmla="val 16667" name="adj"/>
              </a:avLst>
            </a:prstGeom>
            <a:solidFill>
              <a:srgbClr val="FF000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rPr>
                <a:t>Rubber</a:t>
              </a:r>
              <a:endPara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rPr>
                <a:t>Duck</a:t>
              </a:r>
              <a:endPara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pic>
          <p:nvPicPr>
            <p:cNvPr descr="a yellow rubber duck with an orange beak is sitting on a white surface (Provided by Tenor)" id="73" name="Google Shape;73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798419" y="2109794"/>
              <a:ext cx="422675" cy="422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4" name="Google Shape;74;p14"/>
          <p:cNvSpPr/>
          <p:nvPr/>
        </p:nvSpPr>
        <p:spPr>
          <a:xfrm>
            <a:off x="5681575" y="4069425"/>
            <a:ext cx="1277700" cy="6636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Read Even More Code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75" name="Google Shape;75;p14"/>
          <p:cNvCxnSpPr>
            <a:stCxn id="65" idx="0"/>
            <a:endCxn id="70" idx="1"/>
          </p:cNvCxnSpPr>
          <p:nvPr/>
        </p:nvCxnSpPr>
        <p:spPr>
          <a:xfrm rot="-5400000">
            <a:off x="1144100" y="1883200"/>
            <a:ext cx="1223400" cy="323400"/>
          </a:xfrm>
          <a:prstGeom prst="bent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6" name="Google Shape;76;p14"/>
          <p:cNvCxnSpPr>
            <a:stCxn id="70" idx="3"/>
            <a:endCxn id="66" idx="1"/>
          </p:cNvCxnSpPr>
          <p:nvPr/>
        </p:nvCxnSpPr>
        <p:spPr>
          <a:xfrm flipH="1" rot="10800000">
            <a:off x="2982150" y="1431165"/>
            <a:ext cx="728400" cy="2100"/>
          </a:xfrm>
          <a:prstGeom prst="bentConnector3">
            <a:avLst>
              <a:gd fmla="val 50002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7" name="Google Shape;77;p14"/>
          <p:cNvCxnSpPr>
            <a:stCxn id="66" idx="3"/>
            <a:endCxn id="69" idx="1"/>
          </p:cNvCxnSpPr>
          <p:nvPr/>
        </p:nvCxnSpPr>
        <p:spPr>
          <a:xfrm>
            <a:off x="4988275" y="1431025"/>
            <a:ext cx="453300" cy="600"/>
          </a:xfrm>
          <a:prstGeom prst="bentConnector3">
            <a:avLst>
              <a:gd fmla="val 49983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8" name="Google Shape;78;p14"/>
          <p:cNvCxnSpPr>
            <a:stCxn id="69" idx="3"/>
            <a:endCxn id="72" idx="0"/>
          </p:cNvCxnSpPr>
          <p:nvPr/>
        </p:nvCxnSpPr>
        <p:spPr>
          <a:xfrm>
            <a:off x="6704125" y="1431025"/>
            <a:ext cx="885900" cy="398400"/>
          </a:xfrm>
          <a:prstGeom prst="bent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9" name="Google Shape;79;p14"/>
          <p:cNvCxnSpPr>
            <a:stCxn id="72" idx="2"/>
            <a:endCxn id="68" idx="0"/>
          </p:cNvCxnSpPr>
          <p:nvPr/>
        </p:nvCxnSpPr>
        <p:spPr>
          <a:xfrm flipH="1" rot="-5400000">
            <a:off x="7270946" y="2812300"/>
            <a:ext cx="639000" cy="600"/>
          </a:xfrm>
          <a:prstGeom prst="bentConnector3">
            <a:avLst>
              <a:gd fmla="val 50004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80" name="Google Shape;80;p14"/>
          <p:cNvCxnSpPr>
            <a:stCxn id="68" idx="2"/>
            <a:endCxn id="74" idx="3"/>
          </p:cNvCxnSpPr>
          <p:nvPr/>
        </p:nvCxnSpPr>
        <p:spPr>
          <a:xfrm rot="5400000">
            <a:off x="6972200" y="3782700"/>
            <a:ext cx="605400" cy="631500"/>
          </a:xfrm>
          <a:prstGeom prst="bent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81" name="Google Shape;81;p14"/>
          <p:cNvCxnSpPr>
            <a:stCxn id="74" idx="1"/>
            <a:endCxn id="67" idx="3"/>
          </p:cNvCxnSpPr>
          <p:nvPr/>
        </p:nvCxnSpPr>
        <p:spPr>
          <a:xfrm flipH="1">
            <a:off x="5140675" y="4401225"/>
            <a:ext cx="540900" cy="600"/>
          </a:xfrm>
          <a:prstGeom prst="bentConnector3">
            <a:avLst>
              <a:gd fmla="val 50012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82" name="Google Shape;82;p14"/>
          <p:cNvCxnSpPr>
            <a:stCxn id="67" idx="1"/>
            <a:endCxn id="83" idx="3"/>
          </p:cNvCxnSpPr>
          <p:nvPr/>
        </p:nvCxnSpPr>
        <p:spPr>
          <a:xfrm flipH="1">
            <a:off x="3249950" y="4401225"/>
            <a:ext cx="825900" cy="600"/>
          </a:xfrm>
          <a:prstGeom prst="bentConnector3">
            <a:avLst>
              <a:gd fmla="val 49997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84" name="Google Shape;84;p14"/>
          <p:cNvCxnSpPr>
            <a:stCxn id="83" idx="1"/>
            <a:endCxn id="65" idx="2"/>
          </p:cNvCxnSpPr>
          <p:nvPr/>
        </p:nvCxnSpPr>
        <p:spPr>
          <a:xfrm rot="10800000">
            <a:off x="1594000" y="3320325"/>
            <a:ext cx="591300" cy="1080900"/>
          </a:xfrm>
          <a:prstGeom prst="bentConnector2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85" name="Google Shape;85;p14"/>
          <p:cNvSpPr/>
          <p:nvPr/>
        </p:nvSpPr>
        <p:spPr>
          <a:xfrm>
            <a:off x="453100" y="2433475"/>
            <a:ext cx="1064700" cy="340800"/>
          </a:xfrm>
          <a:prstGeom prst="horizontalScroll">
            <a:avLst>
              <a:gd fmla="val 12500" name="adj"/>
            </a:avLst>
          </a:prstGeom>
          <a:solidFill>
            <a:srgbClr val="38761D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Start here</a:t>
            </a:r>
            <a:endParaRPr sz="1000">
              <a:solidFill>
                <a:schemeClr val="dk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2185300" y="3899025"/>
            <a:ext cx="1064700" cy="10044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Fix code I just wrote.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What do I do every day?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Meme guy | Public domain vectors" id="91" name="Google Shape;91;p15"/>
          <p:cNvPicPr preferRelativeResize="0"/>
          <p:nvPr/>
        </p:nvPicPr>
        <p:blipFill rotWithShape="1">
          <a:blip r:embed="rId3">
            <a:alphaModFix/>
          </a:blip>
          <a:srcRect b="0" l="13502" r="0" t="0"/>
          <a:stretch/>
        </p:blipFill>
        <p:spPr>
          <a:xfrm>
            <a:off x="2512350" y="1517525"/>
            <a:ext cx="4119300" cy="2752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2" name="Google Shape;92;p15"/>
          <p:cNvSpPr/>
          <p:nvPr/>
        </p:nvSpPr>
        <p:spPr>
          <a:xfrm>
            <a:off x="3094050" y="4055175"/>
            <a:ext cx="2955900" cy="6636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Solve Problems</a:t>
            </a:r>
            <a:endParaRPr sz="2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3" name="Google Shape;93;p15"/>
          <p:cNvSpPr/>
          <p:nvPr/>
        </p:nvSpPr>
        <p:spPr>
          <a:xfrm>
            <a:off x="3094050" y="1217025"/>
            <a:ext cx="2955900" cy="6636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Ask Questions</a:t>
            </a:r>
            <a:endParaRPr sz="2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effectLst>
            <a:outerShdw blurRad="142875" rotWithShape="0" algn="bl">
              <a:srgbClr val="00FF00">
                <a:alpha val="80000"/>
              </a:srgbClr>
            </a:outerShdw>
          </a:effectLst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Comfortaa"/>
                <a:ea typeface="Comfortaa"/>
                <a:cs typeface="Comfortaa"/>
                <a:sym typeface="Comfortaa"/>
              </a:rPr>
              <a:t>What does code look like?</a:t>
            </a:r>
            <a:endParaRPr sz="4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/>
          <p:nvPr/>
        </p:nvSpPr>
        <p:spPr>
          <a:xfrm rot="-899949">
            <a:off x="687294" y="1764497"/>
            <a:ext cx="7715469" cy="1614715"/>
          </a:xfrm>
          <a:prstGeom prst="rect">
            <a:avLst/>
          </a:prstGeom>
          <a:solidFill>
            <a:srgbClr val="CC0000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2"/>
                </a:solidFill>
                <a:latin typeface="Comfortaa"/>
                <a:ea typeface="Comfortaa"/>
                <a:cs typeface="Comfortaa"/>
                <a:sym typeface="Comfortaa"/>
              </a:rPr>
              <a:t>Fancy Decision Making</a:t>
            </a:r>
            <a:endParaRPr b="1" sz="3600">
              <a:solidFill>
                <a:schemeClr val="accent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4" name="Google Shape;104;p17"/>
          <p:cNvSpPr/>
          <p:nvPr/>
        </p:nvSpPr>
        <p:spPr>
          <a:xfrm rot="-900201">
            <a:off x="3390798" y="2884072"/>
            <a:ext cx="2401154" cy="362106"/>
          </a:xfrm>
          <a:prstGeom prst="bracePair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Let’s write some code!</a:t>
            </a:r>
            <a:endParaRPr b="1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311700" y="272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How I got here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10" name="Google Shape;110;p18"/>
          <p:cNvGrpSpPr/>
          <p:nvPr/>
        </p:nvGrpSpPr>
        <p:grpSpPr>
          <a:xfrm>
            <a:off x="1368903" y="1017722"/>
            <a:ext cx="1891389" cy="1882701"/>
            <a:chOff x="4464000" y="1170125"/>
            <a:chExt cx="2128025" cy="2118250"/>
          </a:xfrm>
        </p:grpSpPr>
        <p:pic>
          <p:nvPicPr>
            <p:cNvPr descr="a young boy in a blue shirt is typing on a laptop computer . (Provided by Tenor)" id="111" name="Google Shape;11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464000" y="1170125"/>
              <a:ext cx="2128025" cy="1593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2" name="Google Shape;112;p18"/>
            <p:cNvSpPr/>
            <p:nvPr/>
          </p:nvSpPr>
          <p:spPr>
            <a:xfrm>
              <a:off x="4638512" y="2790675"/>
              <a:ext cx="1779000" cy="497700"/>
            </a:xfrm>
            <a:prstGeom prst="bracePair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rPr>
                <a:t>Played with computers</a:t>
              </a:r>
              <a:endParaRPr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grpSp>
        <p:nvGrpSpPr>
          <p:cNvPr id="113" name="Google Shape;113;p18"/>
          <p:cNvGrpSpPr/>
          <p:nvPr/>
        </p:nvGrpSpPr>
        <p:grpSpPr>
          <a:xfrm>
            <a:off x="3626303" y="1017722"/>
            <a:ext cx="1891389" cy="1882701"/>
            <a:chOff x="3292541" y="1017722"/>
            <a:chExt cx="1891389" cy="1882701"/>
          </a:xfrm>
        </p:grpSpPr>
        <p:pic>
          <p:nvPicPr>
            <p:cNvPr descr="Young beautiful woman working in a broadcast control room on a tv station (Provided by Getty Images)" id="114" name="Google Shape;114;p18"/>
            <p:cNvPicPr preferRelativeResize="0"/>
            <p:nvPr/>
          </p:nvPicPr>
          <p:blipFill rotWithShape="1">
            <a:blip r:embed="rId4">
              <a:alphaModFix/>
            </a:blip>
            <a:srcRect b="0" l="5602" r="5602" t="0"/>
            <a:stretch/>
          </p:blipFill>
          <p:spPr>
            <a:xfrm>
              <a:off x="3292541" y="1017722"/>
              <a:ext cx="1891389" cy="14166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5" name="Google Shape;115;p18"/>
            <p:cNvSpPr/>
            <p:nvPr/>
          </p:nvSpPr>
          <p:spPr>
            <a:xfrm>
              <a:off x="3447648" y="2458067"/>
              <a:ext cx="1581175" cy="442356"/>
            </a:xfrm>
            <a:prstGeom prst="bracePair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rPr>
                <a:t>Had a career in broadcast</a:t>
              </a:r>
              <a:endParaRPr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grpSp>
        <p:nvGrpSpPr>
          <p:cNvPr id="116" name="Google Shape;116;p18"/>
          <p:cNvGrpSpPr/>
          <p:nvPr/>
        </p:nvGrpSpPr>
        <p:grpSpPr>
          <a:xfrm>
            <a:off x="5883691" y="1017722"/>
            <a:ext cx="1891389" cy="1882701"/>
            <a:chOff x="4826491" y="1017722"/>
            <a:chExt cx="1891389" cy="1882701"/>
          </a:xfrm>
        </p:grpSpPr>
        <p:pic>
          <p:nvPicPr>
            <p:cNvPr descr="a cat is sitting at a table with a laptop and says thank goodness i took that coding course . (Provided by Tenor)" id="117" name="Google Shape;117;p18"/>
            <p:cNvPicPr preferRelativeResize="0"/>
            <p:nvPr/>
          </p:nvPicPr>
          <p:blipFill rotWithShape="1">
            <a:blip r:embed="rId5">
              <a:alphaModFix/>
            </a:blip>
            <a:srcRect b="1273" l="0" r="0" t="23825"/>
            <a:stretch/>
          </p:blipFill>
          <p:spPr>
            <a:xfrm>
              <a:off x="4826491" y="1017722"/>
              <a:ext cx="1891389" cy="14166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p18"/>
            <p:cNvSpPr/>
            <p:nvPr/>
          </p:nvSpPr>
          <p:spPr>
            <a:xfrm>
              <a:off x="4981598" y="2458067"/>
              <a:ext cx="1581175" cy="442356"/>
            </a:xfrm>
            <a:prstGeom prst="bracePair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rPr>
                <a:t>Coding bootcamp</a:t>
              </a:r>
              <a:endParaRPr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grpSp>
        <p:nvGrpSpPr>
          <p:cNvPr id="119" name="Google Shape;119;p18"/>
          <p:cNvGrpSpPr/>
          <p:nvPr/>
        </p:nvGrpSpPr>
        <p:grpSpPr>
          <a:xfrm>
            <a:off x="1368903" y="2959172"/>
            <a:ext cx="1891389" cy="1882701"/>
            <a:chOff x="768891" y="1474922"/>
            <a:chExt cx="1891389" cy="1882701"/>
          </a:xfrm>
        </p:grpSpPr>
        <p:pic>
          <p:nvPicPr>
            <p:cNvPr descr="a monkey is sitting in a chair using a laptop computer . (Provided by Tenor)" id="120" name="Google Shape;120;p18"/>
            <p:cNvPicPr preferRelativeResize="0"/>
            <p:nvPr/>
          </p:nvPicPr>
          <p:blipFill rotWithShape="1">
            <a:blip r:embed="rId6">
              <a:alphaModFix/>
            </a:blip>
            <a:srcRect b="0" l="12452" r="12444" t="0"/>
            <a:stretch/>
          </p:blipFill>
          <p:spPr>
            <a:xfrm>
              <a:off x="768891" y="1474922"/>
              <a:ext cx="1891389" cy="14166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" name="Google Shape;121;p18"/>
            <p:cNvSpPr/>
            <p:nvPr/>
          </p:nvSpPr>
          <p:spPr>
            <a:xfrm>
              <a:off x="923998" y="2915267"/>
              <a:ext cx="1581175" cy="442356"/>
            </a:xfrm>
            <a:prstGeom prst="bracePair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rPr>
                <a:t>Made stuff</a:t>
              </a:r>
              <a:endParaRPr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grpSp>
        <p:nvGrpSpPr>
          <p:cNvPr id="122" name="Google Shape;122;p18"/>
          <p:cNvGrpSpPr/>
          <p:nvPr/>
        </p:nvGrpSpPr>
        <p:grpSpPr>
          <a:xfrm>
            <a:off x="3626303" y="2959097"/>
            <a:ext cx="1891389" cy="1882845"/>
            <a:chOff x="2527091" y="2959097"/>
            <a:chExt cx="1891389" cy="1882845"/>
          </a:xfrm>
        </p:grpSpPr>
        <p:pic>
          <p:nvPicPr>
            <p:cNvPr descr="Video call business people meeting on virtual workplace or remote office (Provided by Getty Images)" id="123" name="Google Shape;123;p18"/>
            <p:cNvPicPr preferRelativeResize="0"/>
            <p:nvPr/>
          </p:nvPicPr>
          <p:blipFill rotWithShape="1">
            <a:blip r:embed="rId7">
              <a:alphaModFix/>
            </a:blip>
            <a:srcRect b="0" l="5508" r="5508" t="0"/>
            <a:stretch/>
          </p:blipFill>
          <p:spPr>
            <a:xfrm>
              <a:off x="2527091" y="2959097"/>
              <a:ext cx="1891389" cy="1416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4" name="Google Shape;124;p18"/>
            <p:cNvSpPr/>
            <p:nvPr/>
          </p:nvSpPr>
          <p:spPr>
            <a:xfrm>
              <a:off x="2682198" y="4399442"/>
              <a:ext cx="1581300" cy="442500"/>
            </a:xfrm>
            <a:prstGeom prst="bracePair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rPr>
                <a:t>Interview and technical test</a:t>
              </a:r>
              <a:endParaRPr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grpSp>
        <p:nvGrpSpPr>
          <p:cNvPr id="125" name="Google Shape;125;p18"/>
          <p:cNvGrpSpPr/>
          <p:nvPr/>
        </p:nvGrpSpPr>
        <p:grpSpPr>
          <a:xfrm>
            <a:off x="5883703" y="2959097"/>
            <a:ext cx="1891390" cy="1882845"/>
            <a:chOff x="4826491" y="2959097"/>
            <a:chExt cx="1891390" cy="1882845"/>
          </a:xfrm>
        </p:grpSpPr>
        <p:pic>
          <p:nvPicPr>
            <p:cNvPr descr="Meme guy | Public domain vectors" id="126" name="Google Shape;126;p18"/>
            <p:cNvPicPr preferRelativeResize="0"/>
            <p:nvPr/>
          </p:nvPicPr>
          <p:blipFill rotWithShape="1">
            <a:blip r:embed="rId8">
              <a:alphaModFix/>
            </a:blip>
            <a:srcRect b="0" l="17633" r="5193" t="0"/>
            <a:stretch/>
          </p:blipFill>
          <p:spPr>
            <a:xfrm>
              <a:off x="4826491" y="2959097"/>
              <a:ext cx="1891390" cy="1416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" name="Google Shape;127;p18"/>
            <p:cNvSpPr/>
            <p:nvPr/>
          </p:nvSpPr>
          <p:spPr>
            <a:xfrm>
              <a:off x="4981598" y="4399442"/>
              <a:ext cx="1581300" cy="442500"/>
            </a:xfrm>
            <a:prstGeom prst="bracePair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rPr>
                <a:t>Keep learning and practicing</a:t>
              </a:r>
              <a:endParaRPr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/>
          <p:nvPr/>
        </p:nvSpPr>
        <p:spPr>
          <a:xfrm>
            <a:off x="409013" y="355350"/>
            <a:ext cx="4049400" cy="44328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What you need</a:t>
            </a:r>
            <a:endParaRPr b="1" sz="1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 love of problem solving.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 willingness to read and learn.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Teamwork and communication.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3" name="Google Shape;133;p19"/>
          <p:cNvSpPr/>
          <p:nvPr/>
        </p:nvSpPr>
        <p:spPr>
          <a:xfrm>
            <a:off x="4685588" y="355350"/>
            <a:ext cx="4049400" cy="4432800"/>
          </a:xfrm>
          <a:prstGeom prst="roundRect">
            <a:avLst>
              <a:gd fmla="val 16667" name="adj"/>
            </a:avLst>
          </a:prstGeom>
          <a:solidFill>
            <a:srgbClr val="990000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What you don’t need</a:t>
            </a:r>
            <a:endParaRPr b="1" sz="1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 degree*.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To know everything.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To be neurotypical.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An office to work in.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*</a:t>
            </a:r>
            <a:r>
              <a:rPr i="1" lang="en" sz="9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It depends.</a:t>
            </a:r>
            <a:endParaRPr i="1" sz="9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Interested?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" name="Google Shape;139;p20"/>
          <p:cNvSpPr txBox="1"/>
          <p:nvPr/>
        </p:nvSpPr>
        <p:spPr>
          <a:xfrm>
            <a:off x="2664300" y="1811400"/>
            <a:ext cx="3815400" cy="15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Learn stuff.</a:t>
            </a:r>
            <a:endParaRPr sz="2000">
              <a:solidFill>
                <a:schemeClr val="dk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Make stuff.</a:t>
            </a:r>
            <a:endParaRPr sz="2000">
              <a:solidFill>
                <a:schemeClr val="dk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Break stuff.</a:t>
            </a:r>
            <a:endParaRPr sz="2000">
              <a:solidFill>
                <a:schemeClr val="dk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Now ask me stuff.</a:t>
            </a:r>
            <a:endParaRPr sz="2000">
              <a:solidFill>
                <a:schemeClr val="dk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